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Lato" charset="0"/>
      <p:regular r:id="rId27"/>
      <p:bold r:id="rId28"/>
      <p:italic r:id="rId29"/>
      <p:boldItalic r:id="rId30"/>
    </p:embeddedFont>
    <p:embeddedFont>
      <p:font typeface="Cambria" pitchFamily="18" charset="0"/>
      <p:regular r:id="rId31"/>
      <p:bold r:id="rId32"/>
      <p:italic r:id="rId33"/>
      <p:boldItalic r:id="rId34"/>
    </p:embeddedFont>
    <p:embeddedFont>
      <p:font typeface="Montserrat" charset="-52"/>
      <p:regular r:id="rId35"/>
      <p:bold r:id="rId36"/>
      <p:italic r:id="rId37"/>
      <p:boldItalic r:id="rId38"/>
    </p:embeddedFont>
    <p:embeddedFont>
      <p:font typeface="Libre Franklin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3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6296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c3cc677d0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8c3cc677d0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c3cc677d0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c3cc677d0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c3cc677d0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c3cc677d0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8c3cc677d0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8c3cc677d0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c3cc677d0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8c3cc677d0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c3cc677d0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c3cc677d0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10000500" y="673"/>
            <a:ext cx="2191500" cy="21915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654"/>
            <a:ext cx="6871435" cy="6845694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716200" y="2104533"/>
            <a:ext cx="6690000" cy="210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778600" y="5233233"/>
            <a:ext cx="4627500" cy="67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1098467" y="1712900"/>
            <a:ext cx="63681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1098467" y="3524166"/>
            <a:ext cx="6368100" cy="162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1"/>
          </p:nvPr>
        </p:nvSpPr>
        <p:spPr>
          <a:xfrm rot="5400000">
            <a:off x="4386300" y="-719175"/>
            <a:ext cx="35718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098467" y="2737333"/>
            <a:ext cx="6116100" cy="153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93852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5375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6577628" y="2090067"/>
            <a:ext cx="45375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5065200" cy="199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730000" y="2630067"/>
            <a:ext cx="5065200" cy="322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5875053" y="0"/>
            <a:ext cx="6316642" cy="6857829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1098467" y="1155700"/>
            <a:ext cx="6116100" cy="469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730000" y="2211100"/>
            <a:ext cx="4048500" cy="233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730000" y="4717333"/>
            <a:ext cx="4048500" cy="67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6197600" y="2262133"/>
            <a:ext cx="4902300" cy="312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5504636"/>
            <a:ext cx="931877" cy="912853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1083633" y="5740500"/>
            <a:ext cx="9248100" cy="6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sections/200704559-Installatio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s://play.google.com/store/apps/details?id=com.imo.android.imoim&amp;hl=e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ctrTitle"/>
          </p:nvPr>
        </p:nvSpPr>
        <p:spPr>
          <a:xfrm>
            <a:off x="3734925" y="2264400"/>
            <a:ext cx="8507100" cy="29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70" b="1">
                <a:latin typeface="Cambria"/>
                <a:ea typeface="Cambria"/>
                <a:cs typeface="Cambria"/>
                <a:sym typeface="Cambria"/>
              </a:rPr>
              <a:t>O'ZBEKISTON SHARDA UNIVERSITETI </a:t>
            </a:r>
            <a:r>
              <a:rPr lang="en-US" sz="3170" b="1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170" b="1">
                <a:latin typeface="Cambria"/>
                <a:ea typeface="Cambria"/>
                <a:cs typeface="Cambria"/>
                <a:sym typeface="Cambria"/>
              </a:rPr>
            </a:br>
            <a:r>
              <a:rPr lang="en-US" sz="3500"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en-US" sz="3500">
                <a:latin typeface="Cambria"/>
                <a:ea typeface="Cambria"/>
                <a:cs typeface="Cambria"/>
                <a:sym typeface="Cambria"/>
              </a:rPr>
            </a:br>
            <a:r>
              <a:rPr lang="en-US" sz="3100">
                <a:latin typeface="Cambria"/>
                <a:ea typeface="Cambria"/>
                <a:cs typeface="Cambria"/>
                <a:sym typeface="Cambria"/>
              </a:rPr>
              <a:t>Sharda Universiteti Grant-Kirish Testiga</a:t>
            </a:r>
            <a:endParaRPr sz="31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Cambria"/>
                <a:ea typeface="Cambria"/>
                <a:cs typeface="Cambria"/>
                <a:sym typeface="Cambria"/>
              </a:rPr>
              <a:t>XUSH KELIBSIZ</a:t>
            </a:r>
            <a:br>
              <a:rPr lang="en-US" sz="3500">
                <a:latin typeface="Cambria"/>
                <a:ea typeface="Cambria"/>
                <a:cs typeface="Cambria"/>
                <a:sym typeface="Cambria"/>
              </a:rPr>
            </a:br>
            <a:endParaRPr sz="31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70"/>
              <a:buFont typeface="Libre Franklin"/>
              <a:buNone/>
            </a:pPr>
            <a:r>
              <a:rPr lang="en-US" sz="4880" b="1">
                <a:latin typeface="Cambria"/>
                <a:ea typeface="Cambria"/>
                <a:cs typeface="Cambria"/>
                <a:sym typeface="Cambria"/>
              </a:rPr>
              <a:t>SUGKT-2020 | SUSAT-2020</a:t>
            </a:r>
            <a:endParaRPr sz="4880"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000" y="95250"/>
            <a:ext cx="52959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0070C0"/>
              </a:solidFill>
            </a:endParaRPr>
          </a:p>
        </p:txBody>
      </p:sp>
      <p:sp>
        <p:nvSpPr>
          <p:cNvPr id="218" name="Google Shape;218;p24"/>
          <p:cNvSpPr txBox="1">
            <a:spLocks noGrp="1"/>
          </p:cNvSpPr>
          <p:nvPr>
            <p:ph type="body" idx="1"/>
          </p:nvPr>
        </p:nvSpPr>
        <p:spPr>
          <a:xfrm>
            <a:off x="1371600" y="1555400"/>
            <a:ext cx="10326300" cy="4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800" b="1"/>
              <a:t>7-qadam: "START QUIZ tugmasini" bosing: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963917"/>
            <a:ext cx="10452538" cy="362606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/>
          <p:nvPr/>
        </p:nvSpPr>
        <p:spPr>
          <a:xfrm rot="-2204510">
            <a:off x="5605092" y="6170878"/>
            <a:ext cx="1071154" cy="487679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1" name="Google Shape;2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0070C0"/>
              </a:solidFill>
            </a:endParaRPr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>
            <a:off x="1371600" y="1294150"/>
            <a:ext cx="10326300" cy="4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400" b="1"/>
              <a:t>8-qadam: O'ng tarafda ko'rsatilganidek, sizda 75 ta savol mavjud. Chap tomonda siz tanlangan savolni topasiz. Masalan, quyidagi rasmda ko'rsatilganidek, men 1-savolni tanlayman, shunda uning o'ng tomonida qizil va chap tomonda savol paydo bo'ladi.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108" y="3102298"/>
            <a:ext cx="11249891" cy="37557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/>
          <p:nvPr/>
        </p:nvSpPr>
        <p:spPr>
          <a:xfrm>
            <a:off x="7895417" y="3680725"/>
            <a:ext cx="789814" cy="487679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0" name="Google Shape;230;p25"/>
          <p:cNvSpPr/>
          <p:nvPr/>
        </p:nvSpPr>
        <p:spPr>
          <a:xfrm rot="10561670">
            <a:off x="6187804" y="3961079"/>
            <a:ext cx="1071154" cy="487679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1" name="Google Shape;23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0070C0"/>
              </a:solidFill>
            </a:endParaRPr>
          </a:p>
        </p:txBody>
      </p:sp>
      <p:sp>
        <p:nvSpPr>
          <p:cNvPr id="237" name="Google Shape;237;p26"/>
          <p:cNvSpPr txBox="1">
            <a:spLocks noGrp="1"/>
          </p:cNvSpPr>
          <p:nvPr>
            <p:ph type="body" idx="1"/>
          </p:nvPr>
        </p:nvSpPr>
        <p:spPr>
          <a:xfrm>
            <a:off x="1371600" y="1191491"/>
            <a:ext cx="10326414" cy="467590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9-qadam: o'ng tomonda, agar tugma qizil bo'lsa, siz savolga hali javob bermaganingizni va javobingizdan so’ng u  yashil rangga aylanadi.</a:t>
            </a:r>
            <a:endParaRPr sz="2400" b="1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highlight>
                  <a:srgbClr val="FF0000"/>
                </a:highlight>
              </a:rPr>
              <a:t>Muhim eslatma: * Yashil to'g'ri javob degani emas va qizil noto'g'ri javob degani ham emas, u sizga savolga javob berdingiz yoki yo'qligini bildiradi</a:t>
            </a:r>
            <a:endParaRPr sz="2400" b="1">
              <a:highlight>
                <a:srgbClr val="FF0000"/>
              </a:highlight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400" b="1"/>
          </a:p>
        </p:txBody>
      </p:sp>
      <p:pic>
        <p:nvPicPr>
          <p:cNvPr id="238" name="Google Shape;23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108" y="3410694"/>
            <a:ext cx="11249892" cy="330089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/>
          <p:nvPr/>
        </p:nvSpPr>
        <p:spPr>
          <a:xfrm>
            <a:off x="7798435" y="5507181"/>
            <a:ext cx="789814" cy="487679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0" name="Google Shape;240;p26"/>
          <p:cNvSpPr/>
          <p:nvPr/>
        </p:nvSpPr>
        <p:spPr>
          <a:xfrm rot="-5400000">
            <a:off x="9260545" y="5904113"/>
            <a:ext cx="789814" cy="487679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41" name="Google Shape;2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0070C0"/>
              </a:solidFill>
            </a:endParaRPr>
          </a:p>
        </p:txBody>
      </p:sp>
      <p:sp>
        <p:nvSpPr>
          <p:cNvPr id="247" name="Google Shape;247;p27"/>
          <p:cNvSpPr txBox="1">
            <a:spLocks noGrp="1"/>
          </p:cNvSpPr>
          <p:nvPr>
            <p:ph type="body" idx="1"/>
          </p:nvPr>
        </p:nvSpPr>
        <p:spPr>
          <a:xfrm>
            <a:off x="1371600" y="1318650"/>
            <a:ext cx="10326300" cy="45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400" b="1"/>
              <a:t>10-qadam: Savolni o'qiganingizdan so'ng, savol ostidagi mavjud javob variantlarini bosish orqali har qanday variantni tanlashingiz mumkin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48" name="Google Shape;24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109" y="2555043"/>
            <a:ext cx="11249891" cy="412284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7"/>
          <p:cNvSpPr/>
          <p:nvPr/>
        </p:nvSpPr>
        <p:spPr>
          <a:xfrm>
            <a:off x="1371600" y="3665083"/>
            <a:ext cx="789814" cy="352733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1371600" y="4243232"/>
            <a:ext cx="789814" cy="352733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1371600" y="4017815"/>
            <a:ext cx="789814" cy="352733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1371600" y="3865680"/>
            <a:ext cx="789814" cy="352733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53" name="Google Shape;2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0070C0"/>
              </a:solidFill>
            </a:endParaRPr>
          </a:p>
        </p:txBody>
      </p:sp>
      <p:sp>
        <p:nvSpPr>
          <p:cNvPr id="259" name="Google Shape;259;p28"/>
          <p:cNvSpPr txBox="1">
            <a:spLocks noGrp="1"/>
          </p:cNvSpPr>
          <p:nvPr>
            <p:ph type="body" idx="1"/>
          </p:nvPr>
        </p:nvSpPr>
        <p:spPr>
          <a:xfrm>
            <a:off x="1371600" y="1428750"/>
            <a:ext cx="10326414" cy="427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400" b="1"/>
              <a:t>11-qadam: Javobingizni tanlab, keyingi savolga o'tish uchun "Keyingi" tugmasini bosing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60" name="Google Shape;2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2327564"/>
            <a:ext cx="10598727" cy="4225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8"/>
          <p:cNvSpPr/>
          <p:nvPr/>
        </p:nvSpPr>
        <p:spPr>
          <a:xfrm rot="-2407590">
            <a:off x="4890045" y="5837707"/>
            <a:ext cx="748145" cy="433866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62" name="Google Shape;2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0070C0"/>
              </a:solidFill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body" idx="1"/>
          </p:nvPr>
        </p:nvSpPr>
        <p:spPr>
          <a:xfrm>
            <a:off x="1371600" y="1196175"/>
            <a:ext cx="10326300" cy="4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400" b="1"/>
              <a:t>12-qadam: Agar siz oldingi savolga qaytmoqchi bo'lsangiz"Orqaga tugmasi" tugmachasini bosing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69" name="Google Shape;26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364" y="2438400"/>
            <a:ext cx="10404763" cy="400396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9"/>
          <p:cNvSpPr/>
          <p:nvPr/>
        </p:nvSpPr>
        <p:spPr>
          <a:xfrm rot="-2407590">
            <a:off x="3996962" y="5673513"/>
            <a:ext cx="676624" cy="433866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71" name="Google Shape;2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0070C0"/>
              </a:solidFill>
            </a:endParaRPr>
          </a:p>
        </p:txBody>
      </p:sp>
      <p:sp>
        <p:nvSpPr>
          <p:cNvPr id="277" name="Google Shape;277;p30"/>
          <p:cNvSpPr txBox="1">
            <a:spLocks noGrp="1"/>
          </p:cNvSpPr>
          <p:nvPr>
            <p:ph type="body" idx="1"/>
          </p:nvPr>
        </p:nvSpPr>
        <p:spPr>
          <a:xfrm>
            <a:off x="1371600" y="1302325"/>
            <a:ext cx="10326300" cy="4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400" b="1"/>
              <a:t>13-qadam: O'ng tomondagi savol raqamlarini bosish orqali savollar o'rtasida almashishingiz mumkin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78" name="Google Shape;27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364" y="2438400"/>
            <a:ext cx="10404763" cy="400396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0"/>
          <p:cNvSpPr/>
          <p:nvPr/>
        </p:nvSpPr>
        <p:spPr>
          <a:xfrm>
            <a:off x="7513048" y="4051541"/>
            <a:ext cx="676624" cy="433866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80" name="Google Shape;28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0070C0"/>
              </a:solidFill>
            </a:endParaRPr>
          </a:p>
        </p:txBody>
      </p:sp>
      <p:sp>
        <p:nvSpPr>
          <p:cNvPr id="286" name="Google Shape;286;p31"/>
          <p:cNvSpPr txBox="1">
            <a:spLocks noGrp="1"/>
          </p:cNvSpPr>
          <p:nvPr>
            <p:ph type="body" idx="1"/>
          </p:nvPr>
        </p:nvSpPr>
        <p:spPr>
          <a:xfrm>
            <a:off x="1371600" y="1367625"/>
            <a:ext cx="10326300" cy="4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400" b="1"/>
              <a:t>14-qadam: Siz har doim o'z javoblaringizni yuborishni xohlagan vaqtingizda "Savol yuborish tugmachasini" bosishingiz mumkin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87" name="Google Shape;28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365" y="2775856"/>
            <a:ext cx="10256322" cy="366650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1"/>
          <p:cNvSpPr/>
          <p:nvPr/>
        </p:nvSpPr>
        <p:spPr>
          <a:xfrm>
            <a:off x="6196495" y="5433534"/>
            <a:ext cx="676624" cy="433866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89" name="Google Shape;2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0070C0"/>
              </a:solidFill>
            </a:endParaRPr>
          </a:p>
        </p:txBody>
      </p:sp>
      <p:sp>
        <p:nvSpPr>
          <p:cNvPr id="295" name="Google Shape;295;p32"/>
          <p:cNvSpPr txBox="1">
            <a:spLocks noGrp="1"/>
          </p:cNvSpPr>
          <p:nvPr>
            <p:ph type="body" idx="1"/>
          </p:nvPr>
        </p:nvSpPr>
        <p:spPr>
          <a:xfrm>
            <a:off x="1371600" y="1277825"/>
            <a:ext cx="10326300" cy="45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400" b="1"/>
              <a:t>15-qadam: Vaqt o'ng tomonning yuqori qismida ko'rsatiladi. Iltimos, javobingizni yuborish uchun atigi 1:30 vaqtingiz borligini unutmang. Aks holda, vaqt tugashi bilan imtihon avtomatik ravishda yopiladi.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96" name="Google Shape;29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364" y="2775856"/>
            <a:ext cx="10404763" cy="366650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2"/>
          <p:cNvSpPr/>
          <p:nvPr/>
        </p:nvSpPr>
        <p:spPr>
          <a:xfrm>
            <a:off x="8449219" y="2645307"/>
            <a:ext cx="676624" cy="433866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98" name="Google Shape;29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0070C0"/>
              </a:solidFill>
            </a:endParaRPr>
          </a:p>
        </p:txBody>
      </p:sp>
      <p:sp>
        <p:nvSpPr>
          <p:cNvPr id="304" name="Google Shape;304;p33"/>
          <p:cNvSpPr txBox="1">
            <a:spLocks noGrp="1"/>
          </p:cNvSpPr>
          <p:nvPr>
            <p:ph type="body" idx="1"/>
          </p:nvPr>
        </p:nvSpPr>
        <p:spPr>
          <a:xfrm>
            <a:off x="391100" y="1367625"/>
            <a:ext cx="11536200" cy="4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400" b="1"/>
              <a:t>16-qadam: Endi SUSAT-ni muvaffaqiyatli tugatdingiz va endi "Chiqish tugmachasini - LOG OUT"ni bosing va agar siz IELTS balliga ega </a:t>
            </a:r>
            <a:r>
              <a:rPr lang="en-US" sz="2400" b="1">
                <a:highlight>
                  <a:srgbClr val="FF0000"/>
                </a:highlight>
              </a:rPr>
              <a:t>bo'lmasangiz</a:t>
            </a:r>
            <a:r>
              <a:rPr lang="en-US" sz="2400" b="1"/>
              <a:t>, shaxsiy suhbatga o'ting.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613" y="2684058"/>
            <a:ext cx="10216056" cy="398195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3"/>
          <p:cNvSpPr/>
          <p:nvPr/>
        </p:nvSpPr>
        <p:spPr>
          <a:xfrm rot="-5400000">
            <a:off x="10919561" y="3296470"/>
            <a:ext cx="676624" cy="433866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07" name="Google Shape;30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407675" y="2965925"/>
            <a:ext cx="9187500" cy="153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mbria"/>
                <a:ea typeface="Cambria"/>
                <a:cs typeface="Cambria"/>
                <a:sym typeface="Cambria"/>
              </a:rPr>
              <a:t>Imtihon jarayoni:</a:t>
            </a:r>
            <a:endParaRPr sz="4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# 1: SUSAT-2020 (ONLAYN)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# 2: Shaxsiy suhbat (ONLINE) / IELTS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Eslatma: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A) Shaxsiy Suhbat IELTS balliga ega bo'lmaganlar uchun ZOOM-da yoki IMO orqali o'tkaziladi.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B) IELTS sertifikatiga ega bo'lgan nomzodlar [Min: 5 IELTS] Shaxsiy Suhbat sessiyasida QATNASHMAYDILAR.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6975" y="191100"/>
            <a:ext cx="3344426" cy="10225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13" name="Google Shape;31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42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4"/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15" name="Google Shape;31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9842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4"/>
          <p:cNvSpPr txBox="1">
            <a:spLocks noGrp="1"/>
          </p:cNvSpPr>
          <p:nvPr>
            <p:ph type="title"/>
          </p:nvPr>
        </p:nvSpPr>
        <p:spPr>
          <a:xfrm>
            <a:off x="1388975" y="1120400"/>
            <a:ext cx="9601200" cy="14859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4500" b="1">
                <a:solidFill>
                  <a:srgbClr val="FF0000"/>
                </a:solidFill>
              </a:rPr>
              <a:t>Muhim eslatma</a:t>
            </a:r>
            <a:endParaRPr sz="4500" b="1">
              <a:solidFill>
                <a:srgbClr val="FF0000"/>
              </a:solidFill>
            </a:endParaRPr>
          </a:p>
        </p:txBody>
      </p:sp>
      <p:pic>
        <p:nvPicPr>
          <p:cNvPr id="317" name="Google Shape;31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0457" y="1810698"/>
            <a:ext cx="7457088" cy="249095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4"/>
          <p:cNvSpPr txBox="1"/>
          <p:nvPr/>
        </p:nvSpPr>
        <p:spPr>
          <a:xfrm>
            <a:off x="1896400" y="4438647"/>
            <a:ext cx="84804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19" name="Google Shape;31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>
            <a:spLocks noGrp="1"/>
          </p:cNvSpPr>
          <p:nvPr>
            <p:ph type="title"/>
          </p:nvPr>
        </p:nvSpPr>
        <p:spPr>
          <a:xfrm>
            <a:off x="333575" y="4571350"/>
            <a:ext cx="8826900" cy="153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Cambria"/>
                <a:ea typeface="Cambria"/>
                <a:cs typeface="Cambria"/>
                <a:sym typeface="Cambria"/>
              </a:rPr>
              <a:t>SHAXSIY SUHBAT SESSIYASI - 2020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5" name="Google Shape;3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75" y="2533850"/>
            <a:ext cx="6663850" cy="20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      #2:  SHAXSIY SUXBAT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/>
            </a:r>
            <a:br>
              <a:rPr lang="en-US" sz="3200" b="1">
                <a:solidFill>
                  <a:srgbClr val="FFFF00"/>
                </a:solidFill>
              </a:rPr>
            </a:b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6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4402500"/>
          </a:xfrm>
          <a:prstGeom prst="rect">
            <a:avLst/>
          </a:prstGeom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lphaUcParenR"/>
            </a:pPr>
            <a:r>
              <a:rPr lang="en-US" sz="32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ZOOM ilovasini yuklab oling va o’rnating.</a:t>
            </a:r>
            <a:br>
              <a:rPr lang="en-US" sz="32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300" b="1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Installation – Zoom Help Center</a:t>
            </a:r>
            <a:endParaRPr sz="2900" b="1">
              <a:solidFill>
                <a:srgbClr val="FFFF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YOKI</a:t>
            </a:r>
            <a:endParaRPr sz="3200" b="1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lphaUcParenR"/>
            </a:pPr>
            <a:r>
              <a:rPr lang="en-US" sz="32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IMO ilovasini yuklab oling va o’rnating.</a:t>
            </a:r>
            <a:br>
              <a:rPr lang="en-US" sz="32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9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https://play.google.com/store/apps/details?id=com.imo.android.imoim&amp;hl=en</a:t>
            </a:r>
            <a:endParaRPr sz="3700" b="1">
              <a:solidFill>
                <a:srgbClr val="FFFF00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200"/>
              </a:spcAft>
              <a:buNone/>
            </a:pPr>
            <a:r>
              <a:rPr lang="en-US" sz="2900" b="1">
                <a:solidFill>
                  <a:srgbClr val="FFFF00"/>
                </a:solidFill>
                <a:highlight>
                  <a:srgbClr val="FF0000"/>
                </a:highlight>
              </a:rPr>
              <a:t>Agar ZOOM orqali bog’lanishning iloji bo’lmasagina, IMO orqali suxbat o’tkaziladi!</a:t>
            </a:r>
            <a:endParaRPr sz="2900" b="1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pic>
        <p:nvPicPr>
          <p:cNvPr id="332" name="Google Shape;33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7"/>
          <p:cNvSpPr txBox="1">
            <a:spLocks noGrp="1"/>
          </p:cNvSpPr>
          <p:nvPr>
            <p:ph type="title"/>
          </p:nvPr>
        </p:nvSpPr>
        <p:spPr>
          <a:xfrm>
            <a:off x="707342" y="1512050"/>
            <a:ext cx="10570258" cy="469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Har</a:t>
            </a:r>
            <a:r>
              <a:rPr lang="en-US" sz="32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qanday</a:t>
            </a:r>
            <a:r>
              <a:rPr lang="en-US" sz="32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so'rov</a:t>
            </a:r>
            <a:r>
              <a:rPr lang="en-US" sz="32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bo'yicha</a:t>
            </a:r>
            <a:r>
              <a:rPr lang="en-US" sz="32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quyidagi</a:t>
            </a:r>
            <a:r>
              <a:rPr lang="en-US" sz="32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raqamlarga</a:t>
            </a:r>
            <a:r>
              <a:rPr lang="en-US" sz="32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qo'ng'iroq</a:t>
            </a:r>
            <a:r>
              <a:rPr lang="en-US" sz="32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qilishingiz</a:t>
            </a:r>
            <a:r>
              <a:rPr lang="en-US" sz="32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mumkin</a:t>
            </a:r>
            <a:r>
              <a:rPr lang="en-US" sz="32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br>
              <a:rPr lang="en-US" sz="32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32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/>
            </a:r>
            <a:br>
              <a:rPr lang="en-US" sz="32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3200" smtClean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</a:t>
            </a:r>
            <a:r>
              <a:rPr lang="en-US" sz="3200" smtClean="0"/>
              <a:t>+</a:t>
            </a:r>
            <a:r>
              <a:rPr lang="en-US" sz="3200" dirty="0"/>
              <a:t>998 90 5251234 Mr. </a:t>
            </a:r>
            <a:r>
              <a:rPr lang="en-US" sz="3200" dirty="0" err="1"/>
              <a:t>Abdiqunduz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/>
              <a:t>       +998 90 5261234 Mr. </a:t>
            </a:r>
            <a:r>
              <a:rPr lang="en-US" sz="3200" dirty="0" err="1"/>
              <a:t>Shokirjon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/>
              <a:t>       +998 90 5271234 Mr. </a:t>
            </a:r>
            <a:r>
              <a:rPr lang="en-US" sz="3200" dirty="0" err="1"/>
              <a:t>Nurislom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/>
              <a:t>       +998 90 5281234 Mr. </a:t>
            </a:r>
            <a:r>
              <a:rPr lang="en-US" sz="3200" dirty="0" err="1"/>
              <a:t>Nodirbek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/>
              <a:t>       +998 90 5291234 Ms. </a:t>
            </a:r>
            <a:r>
              <a:rPr lang="en-US" sz="3200" dirty="0" err="1"/>
              <a:t>Mushtariy</a:t>
            </a:r>
            <a:endParaRPr lang="en-GB" sz="3200" dirty="0"/>
          </a:p>
        </p:txBody>
      </p:sp>
      <p:pic>
        <p:nvPicPr>
          <p:cNvPr id="338" name="Google Shape;3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8"/>
          <p:cNvSpPr txBox="1">
            <a:spLocks noGrp="1"/>
          </p:cNvSpPr>
          <p:nvPr>
            <p:ph type="ctrTitle"/>
          </p:nvPr>
        </p:nvSpPr>
        <p:spPr>
          <a:xfrm>
            <a:off x="4748875" y="2978108"/>
            <a:ext cx="6690000" cy="21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E’tiboringiz uchun rahmat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800" y="633650"/>
            <a:ext cx="6362024" cy="19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227250" y="3599000"/>
            <a:ext cx="7131900" cy="153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70" b="1">
                <a:latin typeface="Cambria"/>
                <a:ea typeface="Cambria"/>
                <a:cs typeface="Cambria"/>
                <a:sym typeface="Cambria"/>
              </a:rPr>
              <a:t>SUSAT KIRISH IMTIHONI-2020</a:t>
            </a:r>
            <a:br>
              <a:rPr lang="en-US" sz="3670" b="1">
                <a:latin typeface="Cambria"/>
                <a:ea typeface="Cambria"/>
                <a:cs typeface="Cambria"/>
                <a:sym typeface="Cambria"/>
              </a:rPr>
            </a:br>
            <a:endParaRPr sz="367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70" b="1">
                <a:latin typeface="Cambria"/>
                <a:ea typeface="Cambria"/>
                <a:cs typeface="Cambria"/>
                <a:sym typeface="Cambria"/>
              </a:rPr>
              <a:t>UMUMIY QO'LLANMALAR</a:t>
            </a:r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50" y="1321275"/>
            <a:ext cx="6054424" cy="18511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272600" y="216425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      #1:  SUSAT-2020 KIRISH IMTIHONI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/>
            </a:r>
            <a:br>
              <a:rPr lang="en-US" sz="3200" b="1">
                <a:solidFill>
                  <a:srgbClr val="FFFF00"/>
                </a:solidFill>
              </a:rPr>
            </a:b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</p:txBody>
      </p:sp>
      <p:sp>
        <p:nvSpPr>
          <p:cNvPr id="165" name="Google Shape;165;p18"/>
          <p:cNvSpPr txBox="1">
            <a:spLocks noGrp="1"/>
          </p:cNvSpPr>
          <p:nvPr>
            <p:ph type="body" idx="1"/>
          </p:nvPr>
        </p:nvSpPr>
        <p:spPr>
          <a:xfrm>
            <a:off x="1371600" y="1662450"/>
            <a:ext cx="9601200" cy="4433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/>
              <a:t>1-qadam: Quyidagi variantlardan istalgan veb-brauzerdan foydalaning:</a:t>
            </a:r>
            <a:endParaRPr sz="2800" b="1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1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1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1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>
                <a:highlight>
                  <a:srgbClr val="FF0000"/>
                </a:highlight>
              </a:rPr>
              <a:t>Internet Explorer-dan foydalanmang:</a:t>
            </a:r>
            <a:endParaRPr sz="2800" b="1">
              <a:highlight>
                <a:srgbClr val="FF0000"/>
              </a:highlight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800" b="1"/>
          </a:p>
        </p:txBody>
      </p:sp>
      <p:pic>
        <p:nvPicPr>
          <p:cNvPr id="166" name="Google Shape;16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4188" y="2438327"/>
            <a:ext cx="5689600" cy="16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1693" y="4209418"/>
            <a:ext cx="1853324" cy="125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1371600" y="1465600"/>
            <a:ext cx="9601200" cy="4401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/>
              <a:t>2-qadam: Shundan so'ng quyidagi havolani kiriting:</a:t>
            </a:r>
            <a:endParaRPr sz="2800" b="1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/>
              <a:t>                                    </a:t>
            </a:r>
            <a:r>
              <a:rPr lang="en-US" sz="2800" b="1">
                <a:solidFill>
                  <a:srgbClr val="000000"/>
                </a:solidFill>
                <a:highlight>
                  <a:srgbClr val="FFFF00"/>
                </a:highlight>
              </a:rPr>
              <a:t>https://quizbyte.sharda.ac.in/index.php/login</a:t>
            </a:r>
            <a:endParaRPr sz="2800"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800" b="1"/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489435"/>
            <a:ext cx="10026870" cy="108782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0070C0"/>
              </a:solidFill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0070C0"/>
              </a:solidFill>
            </a:endParaRPr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1371600" y="1571750"/>
            <a:ext cx="9601200" cy="4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800" b="1"/>
              <a:t>3-qadam: Foydalanuvchi nomingiz va parolingizni kiriting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000" y="2282026"/>
            <a:ext cx="10610177" cy="43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/>
          <p:nvPr/>
        </p:nvSpPr>
        <p:spPr>
          <a:xfrm>
            <a:off x="6390300" y="4309827"/>
            <a:ext cx="1071300" cy="334200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6" name="Google Shape;186;p20"/>
          <p:cNvSpPr/>
          <p:nvPr/>
        </p:nvSpPr>
        <p:spPr>
          <a:xfrm>
            <a:off x="6390300" y="3928827"/>
            <a:ext cx="1071300" cy="334200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0070C0"/>
              </a:solidFill>
            </a:endParaRPr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1"/>
          </p:nvPr>
        </p:nvSpPr>
        <p:spPr>
          <a:xfrm>
            <a:off x="1371600" y="1286000"/>
            <a:ext cx="10416900" cy="45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800" b="1"/>
              <a:t>4-qadam: Imtihon sahifasida sizning ismingiz to'g'ri yozilganligiga ishonch hosil qiling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93" name="Google Shape;19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569" y="2758187"/>
            <a:ext cx="11083158" cy="337638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/>
          <p:nvPr/>
        </p:nvSpPr>
        <p:spPr>
          <a:xfrm rot="823933">
            <a:off x="7140155" y="2300030"/>
            <a:ext cx="2742389" cy="487940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0070C0"/>
              </a:solidFill>
            </a:endParaRPr>
          </a:p>
        </p:txBody>
      </p:sp>
      <p:sp>
        <p:nvSpPr>
          <p:cNvPr id="201" name="Google Shape;201;p22"/>
          <p:cNvSpPr txBox="1">
            <a:spLocks noGrp="1"/>
          </p:cNvSpPr>
          <p:nvPr>
            <p:ph type="body" idx="1"/>
          </p:nvPr>
        </p:nvSpPr>
        <p:spPr>
          <a:xfrm>
            <a:off x="1371600" y="1457450"/>
            <a:ext cx="9601200" cy="4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800" b="1"/>
              <a:t>5-qadam: yo'riqnomani diqqat bilan o'qing: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02" name="Google Shape;20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896" y="2383221"/>
            <a:ext cx="11006958" cy="372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r>
              <a:rPr lang="en-US" sz="3200" b="1">
                <a:solidFill>
                  <a:srgbClr val="FFFF00"/>
                </a:solidFill>
              </a:rPr>
              <a:t>Imtihonni boshlash uchun qadamlar</a:t>
            </a:r>
            <a:endParaRPr sz="32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Libre Franklin"/>
              <a:buNone/>
            </a:pPr>
            <a:endParaRPr sz="3200">
              <a:solidFill>
                <a:srgbClr val="0070C0"/>
              </a:solidFill>
            </a:endParaRPr>
          </a:p>
        </p:txBody>
      </p:sp>
      <p:sp>
        <p:nvSpPr>
          <p:cNvPr id="209" name="Google Shape;209;p23"/>
          <p:cNvSpPr txBox="1">
            <a:spLocks noGrp="1"/>
          </p:cNvSpPr>
          <p:nvPr>
            <p:ph type="body" idx="1"/>
          </p:nvPr>
        </p:nvSpPr>
        <p:spPr>
          <a:xfrm>
            <a:off x="1371600" y="1310475"/>
            <a:ext cx="10326300" cy="4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800" b="1"/>
              <a:t>6-qadam: Yo'riqnomani o'qib bo'lgandan so'ng "Start Test Button" -ni bosing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210" name="Google Shape;2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089162"/>
            <a:ext cx="10499834" cy="289253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/>
          <p:nvPr/>
        </p:nvSpPr>
        <p:spPr>
          <a:xfrm rot="-2204510">
            <a:off x="7545041" y="5402056"/>
            <a:ext cx="1071154" cy="487679"/>
          </a:xfrm>
          <a:prstGeom prst="rightArrow">
            <a:avLst>
              <a:gd name="adj1" fmla="val 50000"/>
              <a:gd name="adj2" fmla="val 40131"/>
            </a:avLst>
          </a:prstGeom>
          <a:solidFill>
            <a:schemeClr val="accent1"/>
          </a:solidFill>
          <a:ln w="349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3800" y="103425"/>
            <a:ext cx="2239050" cy="6846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Custom</PresentationFormat>
  <Paragraphs>64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Lato</vt:lpstr>
      <vt:lpstr>Cambria</vt:lpstr>
      <vt:lpstr>Montserrat</vt:lpstr>
      <vt:lpstr>Libre Franklin</vt:lpstr>
      <vt:lpstr>Focus</vt:lpstr>
      <vt:lpstr>O'ZBEKISTON SHARDA UNIVERSITETI    Sharda Universiteti Grant-Kirish Testiga XUSH KELIBSIZ  SUGKT-2020 | SUSAT-2020</vt:lpstr>
      <vt:lpstr>Imtihon jarayoni:  # 1: SUSAT-2020 (ONLAYN)  # 2: Shaxsiy suhbat (ONLINE) / IELTS   Eslatma: A) Shaxsiy Suhbat IELTS balliga ega bo'lmaganlar uchun ZOOM-da yoki IMO orqali o'tkaziladi. B) IELTS sertifikatiga ega bo'lgan nomzodlar [Min: 5 IELTS] Shaxsiy Suhbat sessiyasida QATNASHMAYDILAR. </vt:lpstr>
      <vt:lpstr>SUSAT KIRISH IMTIHONI-2020  UMUMIY QO'LLANMALAR</vt:lpstr>
      <vt:lpstr>      #1:  SUSAT-2020 KIRISH IMTIHONI  Imtihonni boshlash uchun qadamlar</vt:lpstr>
      <vt:lpstr>Imtihonni boshlash uchun qadamlar </vt:lpstr>
      <vt:lpstr>Imtihonni boshlash uchun qadamlar </vt:lpstr>
      <vt:lpstr>Imtihonni boshlash uchun qadamlar </vt:lpstr>
      <vt:lpstr>Imtihonni boshlash uchun qadamlar </vt:lpstr>
      <vt:lpstr>Imtihonni boshlash uchun qadamlar </vt:lpstr>
      <vt:lpstr>Imtihonni boshlash uchun qadamlar </vt:lpstr>
      <vt:lpstr>Imtihonni boshlash uchun qadamlar </vt:lpstr>
      <vt:lpstr>Imtihonni boshlash uchun qadamlar </vt:lpstr>
      <vt:lpstr>Imtihonni boshlash uchun qadamlar </vt:lpstr>
      <vt:lpstr>Imtihonni boshlash uchun qadamlar </vt:lpstr>
      <vt:lpstr>Imtihonni boshlash uchun qadamlar </vt:lpstr>
      <vt:lpstr>Imtihonni boshlash uchun qadamlar </vt:lpstr>
      <vt:lpstr>Imtihonni boshlash uchun qadamlar </vt:lpstr>
      <vt:lpstr>Imtihonni boshlash uchun qadamlar </vt:lpstr>
      <vt:lpstr>Imtihonni boshlash uchun qadamlar </vt:lpstr>
      <vt:lpstr>Muhim eslatma</vt:lpstr>
      <vt:lpstr>SHAXSIY SUHBAT SESSIYASI - 2020</vt:lpstr>
      <vt:lpstr>      #2:  SHAXSIY SUXBAT  Imtihonni boshlash uchun qadamlar </vt:lpstr>
      <vt:lpstr>Har qanday so'rov bo'yicha quyidagi raqamlarga qo'ng'iroq qilishingiz mumkin:                +998 90 5251234 Mr. Abdiqunduz        +998 90 5261234 Mr. Shokirjon        +998 90 5271234 Mr. Nurislom        +998 90 5281234 Mr. Nodirbek        +998 90 5291234 Ms. Mushtariy</vt:lpstr>
      <vt:lpstr>E’tiboringiz uchun rahmat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O'ZBEKISTON SHARDA UNIVERSITETI    Sharda Universiteti Grant-Kirish Testiga XUSH KELIBSIZ  SUGKT-2020 | SUSAT-2020</dc:title>
  <cp:lastModifiedBy>User</cp:lastModifiedBy>
  <cp:revision>2</cp:revision>
  <dcterms:modified xsi:type="dcterms:W3CDTF">2020-08-13T09:20:51Z</dcterms:modified>
</cp:coreProperties>
</file>